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rand" id="{47a27714-54be-844c-f1e3-5c9d916c0071}">
          <p14:sldIdLst>
            <p14:sldId id="256"/>
            <p14:sldId id="257"/>
            <p14:sldId id="258"/>
          </p14:sldIdLst>
        </p14:section>
        <p14:section name="Logo" id="{afc2e2b6-05e9-2efd-f2d3-57f5277c4b65}">
          <p14:sldIdLst>
            <p14:sldId id="259"/>
            <p14:sldId id="260"/>
            <p14:sldId id="261"/>
            <p14:sldId id="262"/>
            <p14:sldId id="263"/>
          </p14:sldIdLst>
        </p14:section>
        <p14:section name="Colour" id="{19d38012-a0e0-1ee1-72cc-f1e2d2d395df}">
          <p14:sldIdLst>
            <p14:sldId id="264"/>
            <p14:sldId id="265"/>
            <p14:sldId id="266"/>
            <p14:sldId id="267"/>
          </p14:sldIdLst>
        </p14:section>
        <p14:section name="Typography" id="{63396040-4d26-7cf2-207b-7327f4ef6364}">
          <p14:sldIdLst>
            <p14:sldId id="268"/>
            <p14:sldId id="269"/>
          </p14:sldIdLst>
        </p14:section>
        <p14:section name="Graphic style" id="{fd51ce83-50a2-969f-8d7c-26eb0411a7c3}">
          <p14:sldIdLst>
            <p14:sldId id="270"/>
            <p14:sldId id="271"/>
          </p14:sldIdLst>
        </p14:section>
        <p14:section name="Social media and motion" id="{646f1e3f-d474-f35e-996a-4c15cab1b408}">
          <p14:sldIdLst>
            <p14:sldId id="272"/>
            <p14:sldId id="273"/>
          </p14:sldIdLst>
        </p14:section>
        <p14:section name="Voice and applications" id="{57a01afa-4a10-064c-0716-d63bc1e08936}">
          <p14:sldIdLst>
            <p14:sldId id="274"/>
            <p14:sldId id="275"/>
          </p14:sldIdLst>
        </p14:section>
        <p14:section name="Contact and assets" id="{9efe4120-e72c-3bbf-5dac-ac89cd6e7380}">
          <p14:sldIdLst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Cover. Update the version and date here when the guidelines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pillars and the tagline are starting points based on the website. Edit the wording to match how you describe the studio.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CMYK values are straight conversions from RGB for reference. Always check a printed proof, because inks differ from printer to printer.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gradient is an image in this deck because PowerPoint shapes cannot hold this three-colour gradient through the generator. In PowerPoint you can recreate it with Format Shape &gt; Gradient fill using the three stops shown.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fonts are free on Google Fonts and are built into Google Slides. In PowerPoint, install them first (fonts.google.com/specimen/Saira and fonts.google.com/specimen/Figtree).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example sentences are suggestions. Replace them with phrases from your real copy.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DZ_COVER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Z_COVER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331720"/>
            <a:ext cx="749808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4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6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Z_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Footer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dzinezap  ·  Brand Guidelines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Z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Footer"/>
          <p:cNvSpPr/>
          <p:nvPr/>
        </p:nvSpPr>
        <p:spPr>
          <a:xfrm>
            <a:off x="548640" y="64190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dzinezap  ·  Brand Guidelines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1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2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331720"/>
            <a:ext cx="74980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400" dirty="0">
                <a:solidFill>
                  <a:schemeClr val="bg1"/>
                </a:solidFill>
              </a:rPr>
              <a:t>Brand Guidelines</a:t>
            </a:r>
            <a:endParaRPr lang="en-US" sz="6400" dirty="0"/>
          </a:p>
        </p:txBody>
      </p:sp>
      <p:pic>
        <p:nvPicPr>
          <p:cNvPr id="3" name="Image 0" descr="dzinezap.com logo, whit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731520"/>
            <a:ext cx="3657600" cy="661011"/>
          </a:xfrm>
          <a:prstGeom prst="rect">
            <a:avLst/>
          </a:prstGeom>
        </p:spPr>
      </p:pic>
      <p:pic>
        <p:nvPicPr>
          <p:cNvPr id="4" name="Image 1" descr="dzinezap monogram, decorative">    </p:cNvPr>
          <p:cNvPicPr>
            <a:picLocks noChangeAspect="1"/>
          </p:cNvPicPr>
          <p:nvPr/>
        </p:nvPicPr>
        <p:blipFill>
          <a:blip r:embed="rId2">
            <a:alphaModFix amt="18000"/>
          </a:blip>
          <a:stretch>
            <a:fillRect/>
          </a:stretch>
        </p:blipFill>
        <p:spPr>
          <a:xfrm>
            <a:off x="7863840" y="1737360"/>
            <a:ext cx="3840480" cy="2292396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731520" y="4069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Logo  ·  Colour  ·  Typography  ·  Graphic style  ·  Applications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31520" y="59893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Version 1.0   ·   October 2026   ·   dzinezap.com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OVERVIEW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Contents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40680" cy="91440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874520"/>
            <a:ext cx="548640" cy="54864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1874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16916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Brand essence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4572000" y="169164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Slide 3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99632" y="1691640"/>
            <a:ext cx="5440680" cy="91440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428232" y="1874520"/>
            <a:ext cx="548640" cy="54864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28232" y="1874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205472" y="16916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Logo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0222992" y="169164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Slide 4 – 8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2834640"/>
            <a:ext cx="5440680" cy="91440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77240" y="3017520"/>
            <a:ext cx="548640" cy="54864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77240" y="3017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554480" y="28346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Colour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0" y="283464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Slide 9 – 12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199632" y="2834640"/>
            <a:ext cx="5440680" cy="91440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428232" y="3017520"/>
            <a:ext cx="548640" cy="54864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28232" y="3017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205472" y="28346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Typography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10222992" y="283464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Slide 13 – 14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48640" y="3977640"/>
            <a:ext cx="5440680" cy="91440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777240" y="4160520"/>
            <a:ext cx="548640" cy="54864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77240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1554480" y="39776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Graphic style and UI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0" y="397764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Slide 15 – 16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6199632" y="3977640"/>
            <a:ext cx="5440680" cy="91440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428232" y="4160520"/>
            <a:ext cx="548640" cy="54864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428232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06</a:t>
            </a:r>
            <a:endParaRPr lang="en-US" sz="1600" dirty="0"/>
          </a:p>
        </p:txBody>
      </p:sp>
      <p:sp>
        <p:nvSpPr>
          <p:cNvPr id="32" name="Text 30"/>
          <p:cNvSpPr txBox="1"/>
          <p:nvPr/>
        </p:nvSpPr>
        <p:spPr>
          <a:xfrm>
            <a:off x="7205472" y="39776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media and motion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10222992" y="397764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Slide 17 – 18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548640" y="5120640"/>
            <a:ext cx="5440680" cy="91440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777240" y="5303520"/>
            <a:ext cx="548640" cy="54864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777240" y="5303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07</a:t>
            </a:r>
            <a:endParaRPr lang="en-US" sz="1600" dirty="0"/>
          </a:p>
        </p:txBody>
      </p:sp>
      <p:sp>
        <p:nvSpPr>
          <p:cNvPr id="37" name="Text 35"/>
          <p:cNvSpPr txBox="1"/>
          <p:nvPr/>
        </p:nvSpPr>
        <p:spPr>
          <a:xfrm>
            <a:off x="1554480" y="51206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Voice and applications</a:t>
            </a:r>
            <a:endParaRPr lang="en-US" sz="2000" dirty="0"/>
          </a:p>
        </p:txBody>
      </p:sp>
      <p:sp>
        <p:nvSpPr>
          <p:cNvPr id="38" name="Text 36"/>
          <p:cNvSpPr txBox="1"/>
          <p:nvPr/>
        </p:nvSpPr>
        <p:spPr>
          <a:xfrm>
            <a:off x="4572000" y="512064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Slide 19 – 20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6199632" y="5120640"/>
            <a:ext cx="5440680" cy="91440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6428232" y="5303520"/>
            <a:ext cx="548640" cy="54864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6428232" y="5303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08</a:t>
            </a:r>
            <a:endParaRPr lang="en-US" sz="1600" dirty="0"/>
          </a:p>
        </p:txBody>
      </p:sp>
      <p:sp>
        <p:nvSpPr>
          <p:cNvPr id="42" name="Text 40"/>
          <p:cNvSpPr txBox="1"/>
          <p:nvPr/>
        </p:nvSpPr>
        <p:spPr>
          <a:xfrm>
            <a:off x="7205472" y="51206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Contact and assets</a:t>
            </a:r>
            <a:endParaRPr lang="en-US" sz="2000" dirty="0"/>
          </a:p>
        </p:txBody>
      </p:sp>
      <p:sp>
        <p:nvSpPr>
          <p:cNvPr id="43" name="Text 41"/>
          <p:cNvSpPr txBox="1"/>
          <p:nvPr/>
        </p:nvSpPr>
        <p:spPr>
          <a:xfrm>
            <a:off x="10222992" y="512064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Slide 21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BRAND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Brand essence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dzinezap is a design studio for the web: website design, social media graphics, AI video, deck design and branding.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9260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Tagline:  Web design &amp; AI video that zaps.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3520440"/>
            <a:ext cx="2057400" cy="260604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49808" y="37216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49808" y="3721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43434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Sharp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749808" y="4754880"/>
            <a:ext cx="1691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Clean layouts, clear hierarchy and careful details. Nothing decorative without a reason.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43200" y="3520440"/>
            <a:ext cx="2057400" cy="260604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944368" y="3721608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944368" y="3721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2944368" y="43434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2944368" y="4754880"/>
            <a:ext cx="1691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Fast sites, fast turnarounds, quick to understand. The “zap” in the name.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937760" y="3520440"/>
            <a:ext cx="2057400" cy="260604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138928" y="3721608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138928" y="37216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138928" y="434340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Alive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5138928" y="4754880"/>
            <a:ext cx="1691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Motion, gradients and AI video give every project energy and a clear focal point.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269480" y="1600200"/>
            <a:ext cx="4370832" cy="4526280"/>
          </a:xfrm>
          <a:prstGeom prst="roundRect">
            <a:avLst>
              <a:gd name="adj" fmla="val 4184"/>
            </a:avLst>
          </a:prstGeom>
          <a:solidFill>
            <a:schemeClr val="bg2"/>
          </a:solidFill>
          <a:ln/>
        </p:spPr>
      </p:sp>
      <p:pic>
        <p:nvPicPr>
          <p:cNvPr id="22" name="Image 0" descr="dzinezap monogra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0" y="2011680"/>
            <a:ext cx="2926080" cy="1746587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7589520" y="4434840"/>
            <a:ext cx="3749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The monogram: a “d” and a “z” joined by a lightning cut, with a burst of pixels. Speed, craft and the digital world in one mark.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LOGO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The primary logo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94415" cy="274320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5" name="Image 0" descr="dzinezap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8248" y="2011680"/>
            <a:ext cx="7315200" cy="1322023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3389224" y="3379423"/>
            <a:ext cx="0" cy="27432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</p:sp>
      <p:sp>
        <p:nvSpPr>
          <p:cNvPr id="7" name="Marker 1"/>
          <p:cNvSpPr/>
          <p:nvPr/>
        </p:nvSpPr>
        <p:spPr>
          <a:xfrm>
            <a:off x="3215488" y="3653743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15488" y="3653743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523080" y="3379423"/>
            <a:ext cx="0" cy="27432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</p:sp>
      <p:sp>
        <p:nvSpPr>
          <p:cNvPr id="10" name="Marker 2"/>
          <p:cNvSpPr/>
          <p:nvPr/>
        </p:nvSpPr>
        <p:spPr>
          <a:xfrm>
            <a:off x="4349344" y="3653743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349344" y="3653743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095848" y="3379423"/>
            <a:ext cx="0" cy="27432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</p:sp>
      <p:sp>
        <p:nvSpPr>
          <p:cNvPr id="13" name="Marker 3"/>
          <p:cNvSpPr/>
          <p:nvPr/>
        </p:nvSpPr>
        <p:spPr>
          <a:xfrm>
            <a:off x="5922112" y="3653743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922112" y="3653743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070952" y="3379423"/>
            <a:ext cx="0" cy="27432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</p:sp>
      <p:sp>
        <p:nvSpPr>
          <p:cNvPr id="16" name="Marker 4"/>
          <p:cNvSpPr/>
          <p:nvPr/>
        </p:nvSpPr>
        <p:spPr>
          <a:xfrm>
            <a:off x="7897216" y="3653743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897216" y="3653743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9204808" y="3379423"/>
            <a:ext cx="0" cy="274320"/>
          </a:xfrm>
          <a:prstGeom prst="line">
            <a:avLst/>
          </a:prstGeom>
          <a:noFill/>
          <a:ln w="15875">
            <a:solidFill>
              <a:schemeClr val="accent5"/>
            </a:solidFill>
            <a:prstDash val="solid"/>
          </a:ln>
        </p:spPr>
      </p:sp>
      <p:sp>
        <p:nvSpPr>
          <p:cNvPr id="19" name="Marker 5"/>
          <p:cNvSpPr/>
          <p:nvPr/>
        </p:nvSpPr>
        <p:spPr>
          <a:xfrm>
            <a:off x="9031072" y="3653743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031072" y="3653743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5</a:t>
            </a:r>
            <a:endParaRPr lang="en-US" sz="1300" dirty="0"/>
          </a:p>
        </p:txBody>
      </p:sp>
      <p:sp>
        <p:nvSpPr>
          <p:cNvPr id="21" name="Marker 1"/>
          <p:cNvSpPr/>
          <p:nvPr/>
        </p:nvSpPr>
        <p:spPr>
          <a:xfrm>
            <a:off x="548640" y="4617720"/>
            <a:ext cx="310896" cy="310896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48640" y="46177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23" name="Text 20"/>
          <p:cNvSpPr txBox="1"/>
          <p:nvPr/>
        </p:nvSpPr>
        <p:spPr>
          <a:xfrm>
            <a:off x="969264" y="4617720"/>
            <a:ext cx="1655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Monogram</a:t>
            </a:r>
            <a:endParaRPr lang="en-US" sz="17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5074920"/>
            <a:ext cx="20756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 “d” and a “z” joined by a lightning cut.</a:t>
            </a:r>
            <a:endParaRPr lang="en-US" sz="1300" dirty="0"/>
          </a:p>
        </p:txBody>
      </p:sp>
      <p:sp>
        <p:nvSpPr>
          <p:cNvPr id="25" name="Marker 2"/>
          <p:cNvSpPr/>
          <p:nvPr/>
        </p:nvSpPr>
        <p:spPr>
          <a:xfrm>
            <a:off x="2802636" y="4617720"/>
            <a:ext cx="310896" cy="310896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2802636" y="46177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3223260" y="4617720"/>
            <a:ext cx="1655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Pixel burst</a:t>
            </a:r>
            <a:endParaRPr lang="en-US" sz="1700" dirty="0"/>
          </a:p>
        </p:txBody>
      </p:sp>
      <p:sp>
        <p:nvSpPr>
          <p:cNvPr id="28" name="Text 25"/>
          <p:cNvSpPr txBox="1"/>
          <p:nvPr/>
        </p:nvSpPr>
        <p:spPr>
          <a:xfrm>
            <a:off x="2802636" y="5074920"/>
            <a:ext cx="20756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Nine squares: pixels, craft and spark.</a:t>
            </a:r>
            <a:endParaRPr lang="en-US" sz="1300" dirty="0"/>
          </a:p>
        </p:txBody>
      </p:sp>
      <p:sp>
        <p:nvSpPr>
          <p:cNvPr id="29" name="Marker 3"/>
          <p:cNvSpPr/>
          <p:nvPr/>
        </p:nvSpPr>
        <p:spPr>
          <a:xfrm>
            <a:off x="5056632" y="4617720"/>
            <a:ext cx="310896" cy="310896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5056632" y="46177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31" name="Text 28"/>
          <p:cNvSpPr txBox="1"/>
          <p:nvPr/>
        </p:nvSpPr>
        <p:spPr>
          <a:xfrm>
            <a:off x="5477256" y="4617720"/>
            <a:ext cx="1655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“dzine”</a:t>
            </a:r>
            <a:endParaRPr lang="en-US" sz="1700" dirty="0"/>
          </a:p>
        </p:txBody>
      </p:sp>
      <p:sp>
        <p:nvSpPr>
          <p:cNvPr id="32" name="Text 29"/>
          <p:cNvSpPr txBox="1"/>
          <p:nvPr/>
        </p:nvSpPr>
        <p:spPr>
          <a:xfrm>
            <a:off x="5056632" y="5074920"/>
            <a:ext cx="20756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Set in Ink. Always lowercase.</a:t>
            </a:r>
            <a:endParaRPr lang="en-US" sz="1300" dirty="0"/>
          </a:p>
        </p:txBody>
      </p:sp>
      <p:sp>
        <p:nvSpPr>
          <p:cNvPr id="33" name="Marker 4"/>
          <p:cNvSpPr/>
          <p:nvPr/>
        </p:nvSpPr>
        <p:spPr>
          <a:xfrm>
            <a:off x="7310628" y="4617720"/>
            <a:ext cx="310896" cy="310896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7310628" y="46177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35" name="Text 32"/>
          <p:cNvSpPr txBox="1"/>
          <p:nvPr/>
        </p:nvSpPr>
        <p:spPr>
          <a:xfrm>
            <a:off x="7731252" y="4617720"/>
            <a:ext cx="1655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“zap”</a:t>
            </a:r>
            <a:endParaRPr lang="en-US" sz="1700" dirty="0"/>
          </a:p>
        </p:txBody>
      </p:sp>
      <p:sp>
        <p:nvSpPr>
          <p:cNvPr id="36" name="Text 33"/>
          <p:cNvSpPr txBox="1"/>
          <p:nvPr/>
        </p:nvSpPr>
        <p:spPr>
          <a:xfrm>
            <a:off x="7310628" y="5074920"/>
            <a:ext cx="20756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The only part that carries the gradient.</a:t>
            </a:r>
            <a:endParaRPr lang="en-US" sz="1300" dirty="0"/>
          </a:p>
        </p:txBody>
      </p:sp>
      <p:sp>
        <p:nvSpPr>
          <p:cNvPr id="37" name="Marker 5"/>
          <p:cNvSpPr/>
          <p:nvPr/>
        </p:nvSpPr>
        <p:spPr>
          <a:xfrm>
            <a:off x="9564624" y="4617720"/>
            <a:ext cx="310896" cy="310896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564624" y="46177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5</a:t>
            </a:r>
            <a:endParaRPr lang="en-US" sz="1300" dirty="0"/>
          </a:p>
        </p:txBody>
      </p:sp>
      <p:sp>
        <p:nvSpPr>
          <p:cNvPr id="39" name="Text 36"/>
          <p:cNvSpPr txBox="1"/>
          <p:nvPr/>
        </p:nvSpPr>
        <p:spPr>
          <a:xfrm>
            <a:off x="9985248" y="4617720"/>
            <a:ext cx="1655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.com</a:t>
            </a:r>
            <a:endParaRPr lang="en-US" sz="1700" dirty="0"/>
          </a:p>
        </p:txBody>
      </p:sp>
      <p:sp>
        <p:nvSpPr>
          <p:cNvPr id="40" name="Text 37"/>
          <p:cNvSpPr txBox="1"/>
          <p:nvPr/>
        </p:nvSpPr>
        <p:spPr>
          <a:xfrm>
            <a:off x="9564624" y="5074920"/>
            <a:ext cx="20756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Always attached and in Ink.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LOGO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The logo family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669280" cy="2331720"/>
          </a:xfrm>
          <a:prstGeom prst="roundRect">
            <a:avLst>
              <a:gd name="adj" fmla="val 5882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5" name="Image 0" descr="dzinezap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720" y="2148840"/>
            <a:ext cx="4389120" cy="79321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347472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Primary logo (horizontal)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400800" y="1554480"/>
            <a:ext cx="2560320" cy="2331720"/>
          </a:xfrm>
          <a:prstGeom prst="roundRect">
            <a:avLst>
              <a:gd name="adj" fmla="val 5882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8" name="Image 1" descr="dzinezap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280" y="1965960"/>
            <a:ext cx="1737360" cy="103703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675120" y="347472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Monogram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9144000" y="1554480"/>
            <a:ext cx="2496312" cy="2331720"/>
          </a:xfrm>
          <a:prstGeom prst="roundRect">
            <a:avLst>
              <a:gd name="adj" fmla="val 5882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11" name="Image 2" descr="App ico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0" y="1828800"/>
            <a:ext cx="1280160" cy="128016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9418320" y="347472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App / favicon icon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548640" y="4114800"/>
            <a:ext cx="5669280" cy="205740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14" name="Image 3" descr="Profile picture, light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" y="4434840"/>
            <a:ext cx="1097280" cy="1097280"/>
          </a:xfrm>
          <a:prstGeom prst="rect">
            <a:avLst/>
          </a:prstGeom>
        </p:spPr>
      </p:pic>
      <p:pic>
        <p:nvPicPr>
          <p:cNvPr id="15" name="Image 4" descr="Profile picture, dar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1720" y="4434840"/>
            <a:ext cx="1097280" cy="109728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3794760" y="4434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Profile pictures</a:t>
            </a:r>
            <a:endParaRPr lang="en-US" sz="1700" dirty="0"/>
          </a:p>
        </p:txBody>
      </p:sp>
      <p:sp>
        <p:nvSpPr>
          <p:cNvPr id="17" name="Text 10"/>
          <p:cNvSpPr txBox="1"/>
          <p:nvPr/>
        </p:nvSpPr>
        <p:spPr>
          <a:xfrm>
            <a:off x="3794760" y="484632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Light or dark circle with the monogram centred.</a:t>
            </a:r>
            <a:endParaRPr lang="en-US" sz="1300" dirty="0"/>
          </a:p>
        </p:txBody>
      </p:sp>
      <p:sp>
        <p:nvSpPr>
          <p:cNvPr id="18" name="Shape 11"/>
          <p:cNvSpPr/>
          <p:nvPr/>
        </p:nvSpPr>
        <p:spPr>
          <a:xfrm>
            <a:off x="6400800" y="4114800"/>
            <a:ext cx="5239512" cy="205740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9" name="Text 12"/>
          <p:cNvSpPr txBox="1"/>
          <p:nvPr/>
        </p:nvSpPr>
        <p:spPr>
          <a:xfrm>
            <a:off x="6675120" y="42976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one to use</a:t>
            </a:r>
            <a:endParaRPr lang="en-US" sz="1700" dirty="0"/>
          </a:p>
        </p:txBody>
      </p:sp>
      <p:sp>
        <p:nvSpPr>
          <p:cNvPr id="20" name="Text 13"/>
          <p:cNvSpPr txBox="1"/>
          <p:nvPr/>
        </p:nvSpPr>
        <p:spPr>
          <a:xfrm>
            <a:off x="6675120" y="470916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Use the horizontal logo by default.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Use the monogram where space is square or small: favicons, avatars, stickers.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Always use the supplied logo files. Never retype the name.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LOGO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Clear space and minimum size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6583680" cy="4526280"/>
          </a:xfrm>
          <a:prstGeom prst="roundRect">
            <a:avLst>
              <a:gd name="adj" fmla="val 303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25417" y="2788095"/>
            <a:ext cx="5830125" cy="178473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1371600" y="3234277"/>
            <a:ext cx="4937760" cy="89236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7" name="Image 0" descr="dzinezap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3234277"/>
            <a:ext cx="4937760" cy="89236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974773" y="3506724"/>
            <a:ext cx="347472" cy="347472"/>
          </a:xfrm>
          <a:prstGeom prst="roundRect">
            <a:avLst>
              <a:gd name="adj" fmla="val 21053"/>
            </a:avLst>
          </a:prstGeom>
          <a:solidFill>
            <a:schemeClr val="accent1"/>
          </a:solidFill>
          <a:ln/>
        </p:spPr>
      </p:sp>
      <p:sp>
        <p:nvSpPr>
          <p:cNvPr id="9" name="Shape 6"/>
          <p:cNvSpPr/>
          <p:nvPr/>
        </p:nvSpPr>
        <p:spPr>
          <a:xfrm>
            <a:off x="6358715" y="3506724"/>
            <a:ext cx="347472" cy="347472"/>
          </a:xfrm>
          <a:prstGeom prst="roundRect">
            <a:avLst>
              <a:gd name="adj" fmla="val 21053"/>
            </a:avLst>
          </a:prstGeom>
          <a:solidFill>
            <a:schemeClr val="accent1"/>
          </a:solidFill>
          <a:ln/>
        </p:spPr>
      </p:sp>
      <p:sp>
        <p:nvSpPr>
          <p:cNvPr id="10" name="Shape 7"/>
          <p:cNvSpPr/>
          <p:nvPr/>
        </p:nvSpPr>
        <p:spPr>
          <a:xfrm>
            <a:off x="2843784" y="2837450"/>
            <a:ext cx="347472" cy="347472"/>
          </a:xfrm>
          <a:prstGeom prst="roundRect">
            <a:avLst>
              <a:gd name="adj" fmla="val 21053"/>
            </a:avLst>
          </a:prstGeom>
          <a:solidFill>
            <a:schemeClr val="accent1"/>
          </a:solidFill>
          <a:ln/>
        </p:spPr>
      </p:sp>
      <p:sp>
        <p:nvSpPr>
          <p:cNvPr id="11" name="Shape 8"/>
          <p:cNvSpPr/>
          <p:nvPr/>
        </p:nvSpPr>
        <p:spPr>
          <a:xfrm>
            <a:off x="2843784" y="4175998"/>
            <a:ext cx="347472" cy="347472"/>
          </a:xfrm>
          <a:prstGeom prst="roundRect">
            <a:avLst>
              <a:gd name="adj" fmla="val 21053"/>
            </a:avLst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74773" y="350672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X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6358715" y="350672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X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2843784" y="283745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X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2843784" y="417599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X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914400" y="553212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X = half the height of the logo, on every side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452360" y="155448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Minimum size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7452360" y="2011680"/>
            <a:ext cx="4187952" cy="13716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19" name="Image 1" descr="dzinezap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80" y="2514600"/>
            <a:ext cx="1188720" cy="214829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9281160" y="2194560"/>
            <a:ext cx="2240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Horizontal logo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120 px wide on screen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30 mm wide in print</a:t>
            </a:r>
            <a:endParaRPr lang="en-US" sz="1300" dirty="0"/>
          </a:p>
        </p:txBody>
      </p:sp>
      <p:sp>
        <p:nvSpPr>
          <p:cNvPr id="21" name="Shape 17"/>
          <p:cNvSpPr/>
          <p:nvPr/>
        </p:nvSpPr>
        <p:spPr>
          <a:xfrm>
            <a:off x="7452360" y="3566160"/>
            <a:ext cx="4187952" cy="13716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22" name="Image 2" descr="dzinezap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3886200"/>
            <a:ext cx="502920" cy="300195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9281160" y="3749040"/>
            <a:ext cx="2240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Monogram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24 px wide on screen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8 mm wide in print</a:t>
            </a:r>
            <a:endParaRPr lang="en-US" sz="1300" dirty="0"/>
          </a:p>
        </p:txBody>
      </p:sp>
      <p:sp>
        <p:nvSpPr>
          <p:cNvPr id="24" name="Text 19"/>
          <p:cNvSpPr txBox="1"/>
          <p:nvPr/>
        </p:nvSpPr>
        <p:spPr>
          <a:xfrm>
            <a:off x="7452360" y="5120640"/>
            <a:ext cx="41879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Keep the area inside the dashed line free of text, images and other logos. Where space is tight, switch to the monogram instead of shrinking the logo.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LOGO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Logo versions and backgrounds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66160" cy="2011680"/>
          </a:xfrm>
          <a:prstGeom prst="roundRect">
            <a:avLst>
              <a:gd name="adj" fmla="val 6818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5" name="Image 0" descr="dzinezap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2377440"/>
            <a:ext cx="2560320" cy="46270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311396" y="1554480"/>
            <a:ext cx="3566160" cy="2011680"/>
          </a:xfrm>
          <a:prstGeom prst="roundRect">
            <a:avLst>
              <a:gd name="adj" fmla="val 6818"/>
            </a:avLst>
          </a:prstGeom>
          <a:solidFill>
            <a:schemeClr val="tx1"/>
          </a:solidFill>
          <a:ln/>
        </p:spPr>
      </p:sp>
      <p:pic>
        <p:nvPicPr>
          <p:cNvPr id="7" name="Image 1" descr="dzinezap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316" y="2377440"/>
            <a:ext cx="2560320" cy="462708"/>
          </a:xfrm>
          <a:prstGeom prst="rect">
            <a:avLst/>
          </a:prstGeom>
        </p:spPr>
      </p:pic>
      <p:pic>
        <p:nvPicPr>
          <p:cNvPr id="8" name="Image 2" descr="Brand gradient backgroun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4152" y="1554480"/>
            <a:ext cx="3566160" cy="2240280"/>
          </a:xfrm>
          <a:prstGeom prst="rect">
            <a:avLst/>
          </a:prstGeom>
        </p:spPr>
      </p:pic>
      <p:pic>
        <p:nvPicPr>
          <p:cNvPr id="9" name="Image 3" descr="dzinezap logo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7072" y="2468880"/>
            <a:ext cx="2560320" cy="462708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548640" y="363931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Full colour on white or light tints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1396" y="363931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White-ink version on Ink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8074152" y="386791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One-colour white on the gradient</a:t>
            </a:r>
            <a:endParaRPr lang="en-US" sz="1300" dirty="0"/>
          </a:p>
        </p:txBody>
      </p:sp>
      <p:sp>
        <p:nvSpPr>
          <p:cNvPr id="13" name="Shape 7"/>
          <p:cNvSpPr/>
          <p:nvPr/>
        </p:nvSpPr>
        <p:spPr>
          <a:xfrm>
            <a:off x="548640" y="4114800"/>
            <a:ext cx="3566160" cy="1737360"/>
          </a:xfrm>
          <a:prstGeom prst="roundRect">
            <a:avLst>
              <a:gd name="adj" fmla="val 7895"/>
            </a:avLst>
          </a:prstGeom>
          <a:solidFill>
            <a:schemeClr val="bg2"/>
          </a:solidFill>
          <a:ln/>
        </p:spPr>
      </p:sp>
      <p:pic>
        <p:nvPicPr>
          <p:cNvPr id="14" name="Image 4" descr="dzinezap logo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" y="4773168"/>
            <a:ext cx="2560320" cy="462708"/>
          </a:xfrm>
          <a:prstGeom prst="rect">
            <a:avLst/>
          </a:prstGeom>
        </p:spPr>
      </p:pic>
      <p:sp>
        <p:nvSpPr>
          <p:cNvPr id="15" name="Shape 8"/>
          <p:cNvSpPr/>
          <p:nvPr/>
        </p:nvSpPr>
        <p:spPr>
          <a:xfrm>
            <a:off x="4311396" y="4114800"/>
            <a:ext cx="3566160" cy="1737360"/>
          </a:xfrm>
          <a:prstGeom prst="roundRect">
            <a:avLst>
              <a:gd name="adj" fmla="val 7895"/>
            </a:avLst>
          </a:prstGeom>
          <a:solidFill>
            <a:schemeClr val="tx1"/>
          </a:solidFill>
          <a:ln/>
        </p:spPr>
      </p:sp>
      <p:pic>
        <p:nvPicPr>
          <p:cNvPr id="16" name="Image 5" descr="dzinezap logo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5836" y="4572000"/>
            <a:ext cx="1097280" cy="654970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548640" y="592531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One-colour black (print, stamps)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4311396" y="5925312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Monogram, white-ink</a:t>
            </a:r>
            <a:endParaRPr lang="en-US" sz="1300" dirty="0"/>
          </a:p>
        </p:txBody>
      </p:sp>
      <p:sp>
        <p:nvSpPr>
          <p:cNvPr id="19" name="Shape 11"/>
          <p:cNvSpPr/>
          <p:nvPr/>
        </p:nvSpPr>
        <p:spPr>
          <a:xfrm>
            <a:off x="8074152" y="4114800"/>
            <a:ext cx="3566160" cy="1737360"/>
          </a:xfrm>
          <a:prstGeom prst="roundRect">
            <a:avLst>
              <a:gd name="adj" fmla="val 7895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20" name="Text 12"/>
          <p:cNvSpPr txBox="1"/>
          <p:nvPr/>
        </p:nvSpPr>
        <p:spPr>
          <a:xfrm>
            <a:off x="8348472" y="425196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Rules</a:t>
            </a:r>
            <a:endParaRPr lang="en-US" sz="1700" dirty="0"/>
          </a:p>
        </p:txBody>
      </p:sp>
      <p:sp>
        <p:nvSpPr>
          <p:cNvPr id="21" name="Text 13"/>
          <p:cNvSpPr txBox="1"/>
          <p:nvPr/>
        </p:nvSpPr>
        <p:spPr>
          <a:xfrm>
            <a:off x="8348472" y="461772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Full colour on white where possible.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White-ink version on dark or photos.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One colour only for single-ink print.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LOGO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Logo misuse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36192"/>
            <a:ext cx="3566160" cy="2286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5" name="Image 0" descr="Don’t stretch or squas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645920"/>
            <a:ext cx="3383280" cy="1578864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31520" y="3291840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31520" y="32918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×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170432" y="329184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Don’t stretch or squash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11396" y="1536192"/>
            <a:ext cx="3566160" cy="2286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10" name="Image 1" descr="Don’t rotate or til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2836" y="1645920"/>
            <a:ext cx="3383280" cy="1578864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4494276" y="3291840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4494276" y="32918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×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4933188" y="329184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Don’t rotate or tilt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8074152" y="1536192"/>
            <a:ext cx="3566160" cy="2286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15" name="Image 2" descr="Don’t change the colour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592" y="1645920"/>
            <a:ext cx="3383280" cy="1578864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8257032" y="3291840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8257032" y="32918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×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8695944" y="329184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Don’t change the colours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548640" y="4023360"/>
            <a:ext cx="3566160" cy="2286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20" name="Image 3" descr="Don’t add shadows or effect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33088"/>
            <a:ext cx="3383280" cy="1578864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731520" y="5779008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2" name="Text 16"/>
          <p:cNvSpPr txBox="1"/>
          <p:nvPr/>
        </p:nvSpPr>
        <p:spPr>
          <a:xfrm>
            <a:off x="731520" y="57790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×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1170432" y="577900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Don’t add shadows or effects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4311396" y="4023360"/>
            <a:ext cx="3566160" cy="2286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25" name="Image 4" descr="Don’t use low-contrast background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2836" y="4133088"/>
            <a:ext cx="3383280" cy="1578864"/>
          </a:xfrm>
          <a:prstGeom prst="rect">
            <a:avLst/>
          </a:prstGeom>
        </p:spPr>
      </p:pic>
      <p:sp>
        <p:nvSpPr>
          <p:cNvPr id="26" name="Shape 19"/>
          <p:cNvSpPr/>
          <p:nvPr/>
        </p:nvSpPr>
        <p:spPr>
          <a:xfrm>
            <a:off x="4494276" y="5779008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7" name="Text 20"/>
          <p:cNvSpPr txBox="1"/>
          <p:nvPr/>
        </p:nvSpPr>
        <p:spPr>
          <a:xfrm>
            <a:off x="4494276" y="57790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×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4933188" y="577900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Don’t use low-contrast backgrounds</a:t>
            </a:r>
            <a:endParaRPr lang="en-US" sz="1400" dirty="0"/>
          </a:p>
        </p:txBody>
      </p:sp>
      <p:sp>
        <p:nvSpPr>
          <p:cNvPr id="29" name="Shape 22"/>
          <p:cNvSpPr/>
          <p:nvPr/>
        </p:nvSpPr>
        <p:spPr>
          <a:xfrm>
            <a:off x="8074152" y="4023360"/>
            <a:ext cx="3566160" cy="2286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30" name="Image 5" descr="Don’t outline or redraw it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5592" y="4133088"/>
            <a:ext cx="3383280" cy="1578864"/>
          </a:xfrm>
          <a:prstGeom prst="rect">
            <a:avLst/>
          </a:prstGeom>
        </p:spPr>
      </p:pic>
      <p:sp>
        <p:nvSpPr>
          <p:cNvPr id="31" name="Shape 23"/>
          <p:cNvSpPr/>
          <p:nvPr/>
        </p:nvSpPr>
        <p:spPr>
          <a:xfrm>
            <a:off x="8257032" y="5779008"/>
            <a:ext cx="310896" cy="31089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32" name="Text 24"/>
          <p:cNvSpPr txBox="1"/>
          <p:nvPr/>
        </p:nvSpPr>
        <p:spPr>
          <a:xfrm>
            <a:off x="8257032" y="57790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×</a:t>
            </a:r>
            <a:endParaRPr lang="en-US" sz="1600" dirty="0"/>
          </a:p>
        </p:txBody>
      </p:sp>
      <p:sp>
        <p:nvSpPr>
          <p:cNvPr id="33" name="Text 25"/>
          <p:cNvSpPr txBox="1"/>
          <p:nvPr/>
        </p:nvSpPr>
        <p:spPr>
          <a:xfrm>
            <a:off x="8695944" y="577900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Don’t outline or redraw 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COLOUR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Primary colours</a:t>
            </a:r>
            <a:endParaRPr lang="en-US" sz="3400" dirty="0"/>
          </a:p>
        </p:txBody>
      </p:sp>
      <p:sp>
        <p:nvSpPr>
          <p:cNvPr id="4" name="Ink swatch"/>
          <p:cNvSpPr/>
          <p:nvPr/>
        </p:nvSpPr>
        <p:spPr>
          <a:xfrm>
            <a:off x="548640" y="1554480"/>
            <a:ext cx="2606040" cy="3749040"/>
          </a:xfrm>
          <a:prstGeom prst="roundRect">
            <a:avLst>
              <a:gd name="adj" fmla="val 6316"/>
            </a:avLst>
          </a:prstGeom>
          <a:solidFill>
            <a:schemeClr val="tx1"/>
          </a:solidFill>
          <a:ln/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78308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Ink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377440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Text and dark backgrounds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840480"/>
            <a:ext cx="2057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HEX #0B1020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RGB 11, 16, 32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CMYK 66, 50, 0, 87</a:t>
            </a:r>
            <a:endParaRPr lang="en-US" sz="1400" dirty="0"/>
          </a:p>
        </p:txBody>
      </p:sp>
      <p:sp>
        <p:nvSpPr>
          <p:cNvPr id="8" name="Violet swatch"/>
          <p:cNvSpPr/>
          <p:nvPr/>
        </p:nvSpPr>
        <p:spPr>
          <a:xfrm>
            <a:off x="3376879" y="1554480"/>
            <a:ext cx="2606040" cy="3749040"/>
          </a:xfrm>
          <a:prstGeom prst="roundRect">
            <a:avLst>
              <a:gd name="adj" fmla="val 6316"/>
            </a:avLst>
          </a:prstGeom>
          <a:solidFill>
            <a:schemeClr val="accent1"/>
          </a:solidFill>
          <a:ln/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3651199" y="178308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Violet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3651199" y="2377440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Actions, links and key shapes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651199" y="3840480"/>
            <a:ext cx="2057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HEX #5B2EE0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RGB 91, 46, 224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CMYK 59, 79, 0, 12</a:t>
            </a:r>
            <a:endParaRPr lang="en-US" sz="1400" dirty="0"/>
          </a:p>
        </p:txBody>
      </p:sp>
      <p:sp>
        <p:nvSpPr>
          <p:cNvPr id="12" name="Pink swatch"/>
          <p:cNvSpPr/>
          <p:nvPr/>
        </p:nvSpPr>
        <p:spPr>
          <a:xfrm>
            <a:off x="6205118" y="1554480"/>
            <a:ext cx="2606040" cy="3749040"/>
          </a:xfrm>
          <a:prstGeom prst="roundRect">
            <a:avLst>
              <a:gd name="adj" fmla="val 6316"/>
            </a:avLst>
          </a:prstGeom>
          <a:solidFill>
            <a:schemeClr val="accent2"/>
          </a:solidFill>
          <a:ln/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479438" y="178308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Pink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6479438" y="2377440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Accent: highlights and gradients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479438" y="3840480"/>
            <a:ext cx="2057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HEX #E0309A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RGB 224, 48, 154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CMYK 0, 79, 31, 12</a:t>
            </a:r>
            <a:endParaRPr lang="en-US" sz="1400" dirty="0"/>
          </a:p>
        </p:txBody>
      </p:sp>
      <p:sp>
        <p:nvSpPr>
          <p:cNvPr id="16" name="Orange swatch"/>
          <p:cNvSpPr/>
          <p:nvPr/>
        </p:nvSpPr>
        <p:spPr>
          <a:xfrm>
            <a:off x="9033358" y="1554480"/>
            <a:ext cx="2606040" cy="3749040"/>
          </a:xfrm>
          <a:prstGeom prst="roundRect">
            <a:avLst>
              <a:gd name="adj" fmla="val 6316"/>
            </a:avLst>
          </a:prstGeom>
          <a:solidFill>
            <a:schemeClr val="accent3"/>
          </a:solidFill>
          <a:ln/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9307678" y="178308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Orange</a:t>
            </a:r>
            <a:endParaRPr lang="en-US" sz="2800" dirty="0"/>
          </a:p>
        </p:txBody>
      </p:sp>
      <p:sp>
        <p:nvSpPr>
          <p:cNvPr id="18" name="Text 16"/>
          <p:cNvSpPr txBox="1"/>
          <p:nvPr/>
        </p:nvSpPr>
        <p:spPr>
          <a:xfrm>
            <a:off x="9307678" y="2377440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Accent: energy and call-outs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9307678" y="3840480"/>
            <a:ext cx="2057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HEX #FF8A1F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RGB 255, 138, 31</a:t>
            </a:r>
            <a:endParaRPr lang="en-US" sz="14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CMYK 0, 46, 88, 0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48640" y="5486400"/>
            <a:ext cx="11094415" cy="685800"/>
          </a:xfrm>
          <a:prstGeom prst="roundRect">
            <a:avLst>
              <a:gd name="adj" fmla="val 20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822960" y="548640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Most layouts are Ink, white and one accent. Use Pink and Orange in small doses, mainly inside the gradient.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COLOUR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Supporting colours and balance</a:t>
            </a:r>
            <a:endParaRPr lang="en-US" sz="3400" dirty="0"/>
          </a:p>
        </p:txBody>
      </p:sp>
      <p:sp>
        <p:nvSpPr>
          <p:cNvPr id="4" name="Violet 2 swatch"/>
          <p:cNvSpPr/>
          <p:nvPr/>
        </p:nvSpPr>
        <p:spPr>
          <a:xfrm>
            <a:off x="548640" y="1554480"/>
            <a:ext cx="2011680" cy="1920240"/>
          </a:xfrm>
          <a:prstGeom prst="roundRect">
            <a:avLst>
              <a:gd name="adj" fmla="val 7143"/>
            </a:avLst>
          </a:prstGeom>
          <a:solidFill>
            <a:schemeClr val="accent4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31520" y="16916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Violet 2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65176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#6A3DFF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RGB 106, 61, 255</a:t>
            </a:r>
            <a:endParaRPr lang="en-US" sz="1200" dirty="0"/>
          </a:p>
        </p:txBody>
      </p:sp>
      <p:sp>
        <p:nvSpPr>
          <p:cNvPr id="7" name="Tint swatch"/>
          <p:cNvSpPr/>
          <p:nvPr/>
        </p:nvSpPr>
        <p:spPr>
          <a:xfrm>
            <a:off x="2818638" y="1554480"/>
            <a:ext cx="2011680" cy="192024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3001518" y="16916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Tint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001518" y="265176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#F2EFFF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RGB 242, 239, 255</a:t>
            </a:r>
            <a:endParaRPr lang="en-US" sz="1200" dirty="0"/>
          </a:p>
        </p:txBody>
      </p:sp>
      <p:sp>
        <p:nvSpPr>
          <p:cNvPr id="10" name="Paper swatch"/>
          <p:cNvSpPr/>
          <p:nvPr/>
        </p:nvSpPr>
        <p:spPr>
          <a:xfrm>
            <a:off x="5088636" y="1554480"/>
            <a:ext cx="2011680" cy="1920240"/>
          </a:xfrm>
          <a:prstGeom prst="roundRect">
            <a:avLst>
              <a:gd name="adj" fmla="val 7143"/>
            </a:avLst>
          </a:prstGeom>
          <a:solidFill>
            <a:schemeClr val="accent6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5271516" y="16916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Paper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271516" y="265176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#FAFAFE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RGB 250, 250, 254</a:t>
            </a:r>
            <a:endParaRPr lang="en-US" sz="1200" dirty="0"/>
          </a:p>
        </p:txBody>
      </p:sp>
      <p:sp>
        <p:nvSpPr>
          <p:cNvPr id="13" name="Line swatch"/>
          <p:cNvSpPr/>
          <p:nvPr/>
        </p:nvSpPr>
        <p:spPr>
          <a:xfrm>
            <a:off x="7358634" y="1554480"/>
            <a:ext cx="2011680" cy="1920240"/>
          </a:xfrm>
          <a:prstGeom prst="roundRect">
            <a:avLst>
              <a:gd name="adj" fmla="val 7143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7541514" y="16916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7541514" y="265176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#E3E0F1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RGB 227, 224, 241</a:t>
            </a:r>
            <a:endParaRPr lang="en-US" sz="1200" dirty="0"/>
          </a:p>
        </p:txBody>
      </p:sp>
      <p:sp>
        <p:nvSpPr>
          <p:cNvPr id="16" name="Muted swatch"/>
          <p:cNvSpPr/>
          <p:nvPr/>
        </p:nvSpPr>
        <p:spPr>
          <a:xfrm>
            <a:off x="9628632" y="1554480"/>
            <a:ext cx="2011680" cy="1920240"/>
          </a:xfrm>
          <a:prstGeom prst="roundRect">
            <a:avLst>
              <a:gd name="adj" fmla="val 7143"/>
            </a:avLst>
          </a:prstGeom>
          <a:solidFill>
            <a:schemeClr val="tx2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9811512" y="16916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Muted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9811512" y="265176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#50566B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RGB 80, 86, 107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794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Suggested balance of colour on a layout</a:t>
            </a:r>
            <a:endParaRPr lang="en-US" sz="2000" dirty="0"/>
          </a:p>
        </p:txBody>
      </p:sp>
      <p:sp>
        <p:nvSpPr>
          <p:cNvPr id="20" name="White / Paper / Tint share"/>
          <p:cNvSpPr/>
          <p:nvPr/>
        </p:nvSpPr>
        <p:spPr>
          <a:xfrm>
            <a:off x="548640" y="4343400"/>
            <a:ext cx="6101928" cy="685800"/>
          </a:xfrm>
          <a:prstGeom prst="rect">
            <a:avLst/>
          </a:prstGeom>
          <a:solidFill>
            <a:schemeClr val="bg2"/>
          </a:solidFill>
          <a:ln w="19050">
            <a:solidFill>
              <a:schemeClr val="bg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48640" y="4343400"/>
            <a:ext cx="61019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55%</a:t>
            </a:r>
            <a:endParaRPr lang="en-US" sz="1600" dirty="0"/>
          </a:p>
        </p:txBody>
      </p:sp>
      <p:sp>
        <p:nvSpPr>
          <p:cNvPr id="22" name="Ink share"/>
          <p:cNvSpPr/>
          <p:nvPr/>
        </p:nvSpPr>
        <p:spPr>
          <a:xfrm>
            <a:off x="6650568" y="4343400"/>
            <a:ext cx="2773604" cy="685800"/>
          </a:xfrm>
          <a:prstGeom prst="rect">
            <a:avLst/>
          </a:prstGeom>
          <a:solidFill>
            <a:schemeClr val="tx1"/>
          </a:solidFill>
          <a:ln w="19050">
            <a:solidFill>
              <a:schemeClr val="bg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650568" y="4343400"/>
            <a:ext cx="27736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25%</a:t>
            </a:r>
            <a:endParaRPr lang="en-US" sz="1600" dirty="0"/>
          </a:p>
        </p:txBody>
      </p:sp>
      <p:sp>
        <p:nvSpPr>
          <p:cNvPr id="24" name="Violet share"/>
          <p:cNvSpPr/>
          <p:nvPr/>
        </p:nvSpPr>
        <p:spPr>
          <a:xfrm>
            <a:off x="9424172" y="4343400"/>
            <a:ext cx="1331330" cy="6858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bg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424172" y="4343400"/>
            <a:ext cx="133133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12%</a:t>
            </a:r>
            <a:endParaRPr lang="en-US" sz="1600" dirty="0"/>
          </a:p>
        </p:txBody>
      </p:sp>
      <p:sp>
        <p:nvSpPr>
          <p:cNvPr id="26" name="Pink share"/>
          <p:cNvSpPr/>
          <p:nvPr/>
        </p:nvSpPr>
        <p:spPr>
          <a:xfrm>
            <a:off x="10755502" y="4343400"/>
            <a:ext cx="554721" cy="685800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bg1"/>
            </a:solidFill>
            <a:prstDash val="solid"/>
          </a:ln>
        </p:spPr>
      </p:sp>
      <p:sp>
        <p:nvSpPr>
          <p:cNvPr id="27" name="Orange share"/>
          <p:cNvSpPr/>
          <p:nvPr/>
        </p:nvSpPr>
        <p:spPr>
          <a:xfrm>
            <a:off x="11310223" y="4343400"/>
            <a:ext cx="332832" cy="685800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bg1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" y="5120640"/>
            <a:ext cx="6101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White / Paper / Tint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6650568" y="5120640"/>
            <a:ext cx="27736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Ink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9424172" y="5120640"/>
            <a:ext cx="13313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Violet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7802575" y="54406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Pink 5%  ·  Orange 3%: small accents only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76072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Tint and Paper are the soft backgrounds for cards and sections. Line is for borders and dividers. Muted is for secondary text.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COLOUR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The brand gradient</a:t>
            </a:r>
            <a:endParaRPr lang="en-US" sz="3400" dirty="0"/>
          </a:p>
        </p:txBody>
      </p:sp>
      <p:pic>
        <p:nvPicPr>
          <p:cNvPr id="4" name="Image 0" descr="Brand gradient from violet through pink to oran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54480"/>
            <a:ext cx="6035040" cy="35661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443484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Violet  →  Pink  →  Orange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5349240"/>
            <a:ext cx="274320" cy="27432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914400" y="5285232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Violet 2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#6A3DFF  ·  0%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2560320" y="5349240"/>
            <a:ext cx="274320" cy="27432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2926080" y="5285232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Pink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#E0309A  ·  58%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572000" y="5349240"/>
            <a:ext cx="274320" cy="27432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937760" y="5285232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Orange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#FF8A1F  ·  100%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580644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Angle 120°. Use the same three stops everywhere.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858000" y="1554480"/>
            <a:ext cx="4782312" cy="2240280"/>
          </a:xfrm>
          <a:prstGeom prst="roundRect">
            <a:avLst>
              <a:gd name="adj" fmla="val 6122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7132320" y="173736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7132320" y="2148840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Buttons, highlights and one hero shape per layout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word “zap” in the logo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Soft blurred glows behind dark covers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6858000" y="4023360"/>
            <a:ext cx="4782312" cy="205740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7132320" y="420624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Don’t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7132320" y="4617720"/>
            <a:ext cx="4297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Put body text on the gradient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Use more than one gradient element in a view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Change the order of the colours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COLOUR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Colour contrast</a:t>
            </a:r>
            <a:endParaRPr lang="en-US" sz="3400" dirty="0"/>
          </a:p>
        </p:txBody>
      </p:sp>
      <p:graphicFrame>
        <p:nvGraphicFramePr>
          <p:cNvPr id="13" name="Contrast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7223760" cy="914400"/>
        </p:xfrm>
        <a:graphic>
          <a:graphicData uri="http://schemas.openxmlformats.org/drawingml/2006/table">
            <a:tbl>
              <a:tblPr/>
              <a:tblGrid>
                <a:gridCol w="868680"/>
                <a:gridCol w="1097280"/>
                <a:gridCol w="1097280"/>
                <a:gridCol w="1234440"/>
                <a:gridCol w="292608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Sample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02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Text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02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On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02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Ratio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02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Use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02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Aa</a:t>
                      </a:r>
                      <a:endParaRPr lang="en-US" sz="18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Ink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White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18.9 : 1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Passes AA for all text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Aa</a:t>
                      </a:r>
                      <a:endParaRPr lang="en-US" sz="18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Ink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Tint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16.7 : 1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Passes AA for all text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5B2EE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Aa</a:t>
                      </a:r>
                      <a:endParaRPr lang="en-US" sz="18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Violet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White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7.2 : 1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Passes AA for all text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Aa</a:t>
                      </a:r>
                      <a:endParaRPr lang="en-US" sz="18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2EE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White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Violet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7.2 : 1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Passes AA for all text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50566B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Aa</a:t>
                      </a:r>
                      <a:endParaRPr lang="en-US" sz="18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Muted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White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7.3 : 1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Passes AA for all text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E0309A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Aa</a:t>
                      </a:r>
                      <a:endParaRPr lang="en-US" sz="18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Pink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White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4.2 : 1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50566B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Large text and UI only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FF8A1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Aa</a:t>
                      </a:r>
                      <a:endParaRPr lang="en-US" sz="18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Orange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White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2.4 : 1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E0309A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Decorative only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Aa</a:t>
                      </a:r>
                      <a:endParaRPr lang="en-US" sz="18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A1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Ink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Orange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8.0 : 1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Passes AA for all text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Aa</a:t>
                      </a:r>
                      <a:endParaRPr lang="en-US" sz="18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0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White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Ink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18.9 : 1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Passes AA for all text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FF8A1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Aa</a:t>
                      </a:r>
                      <a:endParaRPr lang="en-US" sz="18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0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Orange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Ink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8.0 : 1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Passes AA for all text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092440" y="1554480"/>
            <a:ext cx="3547872" cy="4526280"/>
          </a:xfrm>
          <a:prstGeom prst="roundRect">
            <a:avLst>
              <a:gd name="adj" fmla="val 3866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8366760" y="175564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this means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366760" y="2240280"/>
            <a:ext cx="306324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Body text: Ink on white or Tint, Muted on white.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Orange and Pink are not for small text on white. Use Ink on orange instead.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White on Violet and on Ink is safe at every size.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Aim for at least 4.5 : 1 for text and 3 : 1 for large text and controls.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TYPOGRAPHY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Typefaces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422392" cy="4526280"/>
          </a:xfrm>
          <a:prstGeom prst="roundRect">
            <a:avLst>
              <a:gd name="adj" fmla="val 303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1737360"/>
            <a:ext cx="4782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Saira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194560"/>
            <a:ext cx="47823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Display and headings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51460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dirty="0">
                <a:solidFill>
                  <a:schemeClr val="tx1"/>
                </a:solidFill>
                <a:latin typeface="Saira" pitchFamily="34" charset="0"/>
                <a:ea typeface="Saira" pitchFamily="34" charset="-122"/>
                <a:cs typeface="Saira" pitchFamily="34" charset="-120"/>
              </a:rPr>
              <a:t>Aa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3017520" y="2514600"/>
            <a:ext cx="267919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Saira" pitchFamily="34" charset="0"/>
                <a:ea typeface="Saira" pitchFamily="34" charset="-122"/>
                <a:cs typeface="Saira" pitchFamily="34" charset="-120"/>
              </a:rPr>
              <a:t>ABCDEFGHIJKLM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Saira" pitchFamily="34" charset="0"/>
                <a:ea typeface="Saira" pitchFamily="34" charset="-122"/>
                <a:cs typeface="Saira" pitchFamily="34" charset="-120"/>
              </a:rPr>
              <a:t>NOPQRSTUVWXYZ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Saira" pitchFamily="34" charset="0"/>
                <a:ea typeface="Saira" pitchFamily="34" charset="-122"/>
                <a:cs typeface="Saira" pitchFamily="34" charset="-120"/>
              </a:rPr>
              <a:t>abcdefghijklm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Saira" pitchFamily="34" charset="0"/>
                <a:ea typeface="Saira" pitchFamily="34" charset="-122"/>
                <a:cs typeface="Saira" pitchFamily="34" charset="-120"/>
              </a:rPr>
              <a:t>nopqrstuvwxyz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Saira" pitchFamily="34" charset="0"/>
                <a:ea typeface="Saira" pitchFamily="34" charset="-122"/>
                <a:cs typeface="Saira" pitchFamily="34" charset="-120"/>
              </a:rPr>
              <a:t>0123456789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297680"/>
            <a:ext cx="47823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Saira" pitchFamily="34" charset="0"/>
                <a:ea typeface="Saira" pitchFamily="34" charset="-122"/>
                <a:cs typeface="Saira" pitchFamily="34" charset="-120"/>
              </a:rPr>
              <a:t>Web design &amp; AI video that zaps.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5440680"/>
            <a:ext cx="47823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Saira Medium for headings, buttons and numbers.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17920" y="1554480"/>
            <a:ext cx="5422392" cy="4526280"/>
          </a:xfrm>
          <a:prstGeom prst="roundRect">
            <a:avLst>
              <a:gd name="adj" fmla="val 303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6537960" y="1737360"/>
            <a:ext cx="4782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Figtree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6537960" y="2194560"/>
            <a:ext cx="47823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Text and interface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537960" y="251460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dirty="0">
                <a:solidFill>
                  <a:schemeClr val="tx1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Aa</a:t>
            </a:r>
            <a:endParaRPr lang="en-US" sz="9600" dirty="0"/>
          </a:p>
        </p:txBody>
      </p:sp>
      <p:sp>
        <p:nvSpPr>
          <p:cNvPr id="15" name="Text 13"/>
          <p:cNvSpPr txBox="1"/>
          <p:nvPr/>
        </p:nvSpPr>
        <p:spPr>
          <a:xfrm>
            <a:off x="8686800" y="2514600"/>
            <a:ext cx="267919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ABCDEFGHIJKLM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NOPQRSTUVWXYZ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abcdefghijklm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nopqrstuvwxyz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0123456789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4297680"/>
            <a:ext cx="47823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 design websites, social media graphics and AI videos for brands that want to be remembered.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537960" y="5440680"/>
            <a:ext cx="47823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Figtree Regular for body text, captions and forms.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TYPOGRAPHY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Type hierarchy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94415" cy="658368"/>
          </a:xfrm>
          <a:prstGeom prst="roundRect">
            <a:avLst>
              <a:gd name="adj" fmla="val 20833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554480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Display / H1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2743200" y="155448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Saira Medium · 64–80 px · line 1.0 · tight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172200" y="1554480"/>
            <a:ext cx="52422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dirty="0">
                <a:solidFill>
                  <a:schemeClr val="tx1"/>
                </a:solidFill>
                <a:latin typeface="Saira" pitchFamily="34" charset="0"/>
                <a:ea typeface="Saira" pitchFamily="34" charset="-122"/>
                <a:cs typeface="Saira" pitchFamily="34" charset="-120"/>
              </a:rPr>
              <a:t>Design that zaps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548640" y="2313432"/>
            <a:ext cx="11094415" cy="658368"/>
          </a:xfrm>
          <a:prstGeom prst="roundRect">
            <a:avLst>
              <a:gd name="adj" fmla="val 20833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22960" y="2313432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Heading 2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2743200" y="2313432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Saira Medium · 40 px · line 1.1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6172200" y="2313432"/>
            <a:ext cx="52422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chemeClr val="tx1"/>
                </a:solidFill>
                <a:latin typeface="Saira" pitchFamily="34" charset="0"/>
                <a:ea typeface="Saira" pitchFamily="34" charset="-122"/>
                <a:cs typeface="Saira" pitchFamily="34" charset="-120"/>
              </a:rPr>
              <a:t>Selected work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548640" y="3072384"/>
            <a:ext cx="11094415" cy="658368"/>
          </a:xfrm>
          <a:prstGeom prst="roundRect">
            <a:avLst>
              <a:gd name="adj" fmla="val 20833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822960" y="3072384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Heading 3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2743200" y="3072384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Saira Medium · 24 px · line 1.2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172200" y="3072384"/>
            <a:ext cx="52422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Saira" pitchFamily="34" charset="0"/>
                <a:ea typeface="Saira" pitchFamily="34" charset="-122"/>
                <a:cs typeface="Saira" pitchFamily="34" charset="-120"/>
              </a:rPr>
              <a:t>Website design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548640" y="3831336"/>
            <a:ext cx="11094415" cy="658368"/>
          </a:xfrm>
          <a:prstGeom prst="roundRect">
            <a:avLst>
              <a:gd name="adj" fmla="val 20833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822960" y="3831336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Body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2743200" y="3831336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Figtree Regular · 18 px · line 1.6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172200" y="3831336"/>
            <a:ext cx="52422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Clear sentences, short paragraphs and plenty of space.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48640" y="4590288"/>
            <a:ext cx="11094415" cy="658368"/>
          </a:xfrm>
          <a:prstGeom prst="roundRect">
            <a:avLst>
              <a:gd name="adj" fmla="val 20833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822960" y="4590288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Caption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2743200" y="4590288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Figtree Regular · 14 px · Muted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6172200" y="4590288"/>
            <a:ext cx="52422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Image credit, small print and helper text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48640" y="5349240"/>
            <a:ext cx="11094415" cy="658368"/>
          </a:xfrm>
          <a:prstGeom prst="roundRect">
            <a:avLst>
              <a:gd name="adj" fmla="val 20833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822960" y="5349240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Button / label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2743200" y="534924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Saira Medium · 16 px · Uppercase optional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6172200" y="5349240"/>
            <a:ext cx="52422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Saira" pitchFamily="34" charset="0"/>
                <a:ea typeface="Saira" pitchFamily="34" charset="-122"/>
                <a:cs typeface="Saira" pitchFamily="34" charset="-120"/>
              </a:rPr>
              <a:t>START A PROJECT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61264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In slides and documents use the same pairing: headings 28–44 pt, body 14–18 pt, captions 11–12 pt.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GRAPHIC STYLE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Graphic language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2606040" cy="3383280"/>
          </a:xfrm>
          <a:prstGeom prst="roundRect">
            <a:avLst>
              <a:gd name="adj" fmla="val 5263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1828800"/>
            <a:ext cx="1783080" cy="1280160"/>
          </a:xfrm>
          <a:prstGeom prst="roundRect">
            <a:avLst>
              <a:gd name="adj" fmla="val 21429"/>
            </a:avLst>
          </a:prstGeom>
          <a:solidFill>
            <a:schemeClr val="bg2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80160" y="2148840"/>
            <a:ext cx="1143000" cy="6400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Shape 5"/>
          <p:cNvSpPr/>
          <p:nvPr/>
        </p:nvSpPr>
        <p:spPr>
          <a:xfrm>
            <a:off x="3376879" y="1554480"/>
            <a:ext cx="2606040" cy="3383280"/>
          </a:xfrm>
          <a:prstGeom prst="roundRect">
            <a:avLst>
              <a:gd name="adj" fmla="val 5263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834079" y="1920240"/>
            <a:ext cx="1691640" cy="11430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279400" dist="101600" dir="5400000">
              <a:srgbClr val="5B2EE0">
                <a:alpha val="2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205118" y="1554480"/>
            <a:ext cx="2606040" cy="3383280"/>
          </a:xfrm>
          <a:prstGeom prst="roundRect">
            <a:avLst>
              <a:gd name="adj" fmla="val 5263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708038" y="2606040"/>
            <a:ext cx="310896" cy="310896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1" name="Shape 9"/>
          <p:cNvSpPr/>
          <p:nvPr/>
        </p:nvSpPr>
        <p:spPr>
          <a:xfrm>
            <a:off x="7130491" y="2400300"/>
            <a:ext cx="274320" cy="27432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2" name="Shape 10"/>
          <p:cNvSpPr/>
          <p:nvPr/>
        </p:nvSpPr>
        <p:spPr>
          <a:xfrm>
            <a:off x="7532827" y="2194560"/>
            <a:ext cx="237744" cy="237744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3" name="Shape 11"/>
          <p:cNvSpPr/>
          <p:nvPr/>
        </p:nvSpPr>
        <p:spPr>
          <a:xfrm>
            <a:off x="6828739" y="2286000"/>
            <a:ext cx="201168" cy="201168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4" name="Shape 12"/>
          <p:cNvSpPr/>
          <p:nvPr/>
        </p:nvSpPr>
        <p:spPr>
          <a:xfrm>
            <a:off x="7331659" y="2674620"/>
            <a:ext cx="329184" cy="329184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5" name="Shape 13"/>
          <p:cNvSpPr/>
          <p:nvPr/>
        </p:nvSpPr>
        <p:spPr>
          <a:xfrm>
            <a:off x="7834579" y="2468880"/>
            <a:ext cx="182880" cy="18288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6" name="Shape 14"/>
          <p:cNvSpPr/>
          <p:nvPr/>
        </p:nvSpPr>
        <p:spPr>
          <a:xfrm>
            <a:off x="8015630" y="2788920"/>
            <a:ext cx="219456" cy="219456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7" name="Shape 15"/>
          <p:cNvSpPr/>
          <p:nvPr/>
        </p:nvSpPr>
        <p:spPr>
          <a:xfrm>
            <a:off x="8166506" y="2194560"/>
            <a:ext cx="164592" cy="164592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8" name="Shape 16"/>
          <p:cNvSpPr/>
          <p:nvPr/>
        </p:nvSpPr>
        <p:spPr>
          <a:xfrm>
            <a:off x="9033358" y="1554480"/>
            <a:ext cx="2606040" cy="3383280"/>
          </a:xfrm>
          <a:prstGeom prst="roundRect">
            <a:avLst>
              <a:gd name="adj" fmla="val 5263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19" name="Image 0" descr="Gradient circ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81998" y="1874520"/>
            <a:ext cx="1508760" cy="1508760"/>
          </a:xfrm>
          <a:prstGeom prst="ellipse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822960" y="361188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Rounded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822960" y="4023360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Pill buttons and 20–28 px card corners.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3651199" y="361188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Soft depth</a:t>
            </a:r>
            <a:endParaRPr lang="en-US" sz="1800" dirty="0"/>
          </a:p>
        </p:txBody>
      </p:sp>
      <p:sp>
        <p:nvSpPr>
          <p:cNvPr id="23" name="Text 20"/>
          <p:cNvSpPr txBox="1"/>
          <p:nvPr/>
        </p:nvSpPr>
        <p:spPr>
          <a:xfrm>
            <a:off x="3651199" y="4023360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Light borders and a faint violet shadow.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6479438" y="361188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Pixel burst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6479438" y="4023360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Small squares echo the logo. Use sparingly.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9307678" y="361188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Gradient glow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9307678" y="4023360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One blurred glow or one gradient shape.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548640" y="5166360"/>
            <a:ext cx="11094415" cy="1005840"/>
          </a:xfrm>
          <a:prstGeom prst="roundRect">
            <a:avLst>
              <a:gd name="adj" fmla="val 13636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29" name="Text 26"/>
          <p:cNvSpPr txBox="1"/>
          <p:nvPr/>
        </p:nvSpPr>
        <p:spPr>
          <a:xfrm>
            <a:off x="822960" y="5166360"/>
            <a:ext cx="105457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Space first.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Leave generous margins and let one focal point lead.   </a:t>
            </a:r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Light by default.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White and Tint backgrounds; Ink for covers and contrast.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GRAPHIC STYLE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Web and UI components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6766560" cy="4526280"/>
          </a:xfrm>
          <a:prstGeom prst="roundRect">
            <a:avLst>
              <a:gd name="adj" fmla="val 3636"/>
            </a:avLst>
          </a:prstGeom>
          <a:solidFill>
            <a:schemeClr val="accent6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755648"/>
            <a:ext cx="128016" cy="128016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1755648"/>
            <a:ext cx="128016" cy="12801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7" name="Shape 5"/>
          <p:cNvSpPr/>
          <p:nvPr/>
        </p:nvSpPr>
        <p:spPr>
          <a:xfrm>
            <a:off x="1234440" y="1755648"/>
            <a:ext cx="128016" cy="128016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8" name="Image 0" descr="dzinezap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2194560"/>
            <a:ext cx="1737360" cy="3139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00400" y="224028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Work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3977640" y="224028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Services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4754880" y="224028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About</a:t>
            </a:r>
            <a:endParaRPr lang="en-US" sz="1200" dirty="0"/>
          </a:p>
        </p:txBody>
      </p:sp>
      <p:pic>
        <p:nvPicPr>
          <p:cNvPr id="12" name="Image 1" descr="Gradient butt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2176272"/>
            <a:ext cx="1371600" cy="3657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577840" y="217627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Start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914400" y="2880360"/>
            <a:ext cx="1737360" cy="3108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914400" y="288036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Open for new projects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914400" y="3337560"/>
            <a:ext cx="3657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Web design</a:t>
            </a:r>
            <a:endParaRPr lang="en-US" sz="36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3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&amp; AI video</a:t>
            </a:r>
            <a:endParaRPr lang="en-US" sz="36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3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that zaps.</a:t>
            </a:r>
            <a:endParaRPr lang="en-US" sz="3600" dirty="0"/>
          </a:p>
        </p:txBody>
      </p:sp>
      <p:pic>
        <p:nvPicPr>
          <p:cNvPr id="17" name="Image 2" descr="Hero ar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3291840"/>
            <a:ext cx="2194560" cy="1309940"/>
          </a:xfrm>
          <a:prstGeom prst="rect">
            <a:avLst/>
          </a:prstGeom>
        </p:spPr>
      </p:pic>
      <p:pic>
        <p:nvPicPr>
          <p:cNvPr id="18" name="Image 3" descr="Primary butto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5074920"/>
            <a:ext cx="1554480" cy="411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14400" y="50749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See my work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2606040" y="5074920"/>
            <a:ext cx="1737360" cy="411480"/>
          </a:xfrm>
          <a:prstGeom prst="roundRect">
            <a:avLst>
              <a:gd name="adj" fmla="val 48889"/>
            </a:avLst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</p:sp>
      <p:sp>
        <p:nvSpPr>
          <p:cNvPr id="21" name="Text 15"/>
          <p:cNvSpPr txBox="1"/>
          <p:nvPr/>
        </p:nvSpPr>
        <p:spPr>
          <a:xfrm>
            <a:off x="2606040" y="507492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Connect on LinkedIn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7589520" y="1554480"/>
            <a:ext cx="4050792" cy="1005840"/>
          </a:xfrm>
          <a:prstGeom prst="roundRect">
            <a:avLst>
              <a:gd name="adj" fmla="val 13636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23" name="Text 17"/>
          <p:cNvSpPr txBox="1"/>
          <p:nvPr/>
        </p:nvSpPr>
        <p:spPr>
          <a:xfrm>
            <a:off x="7863840" y="1682496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 button</a:t>
            </a:r>
            <a:endParaRPr lang="en-US" sz="1700" dirty="0"/>
          </a:p>
        </p:txBody>
      </p:sp>
      <p:sp>
        <p:nvSpPr>
          <p:cNvPr id="24" name="Text 18"/>
          <p:cNvSpPr txBox="1"/>
          <p:nvPr/>
        </p:nvSpPr>
        <p:spPr>
          <a:xfrm>
            <a:off x="7863840" y="202996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Gradient pill, white label, Saira Medium.</a:t>
            </a:r>
            <a:endParaRPr lang="en-US" sz="1300" dirty="0"/>
          </a:p>
        </p:txBody>
      </p:sp>
      <p:sp>
        <p:nvSpPr>
          <p:cNvPr id="25" name="Shape 19"/>
          <p:cNvSpPr/>
          <p:nvPr/>
        </p:nvSpPr>
        <p:spPr>
          <a:xfrm>
            <a:off x="7589520" y="2697480"/>
            <a:ext cx="4050792" cy="1005840"/>
          </a:xfrm>
          <a:prstGeom prst="roundRect">
            <a:avLst>
              <a:gd name="adj" fmla="val 13636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26" name="Text 20"/>
          <p:cNvSpPr txBox="1"/>
          <p:nvPr/>
        </p:nvSpPr>
        <p:spPr>
          <a:xfrm>
            <a:off x="7863840" y="2825496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Secondary button</a:t>
            </a:r>
            <a:endParaRPr lang="en-US" sz="1700" dirty="0"/>
          </a:p>
        </p:txBody>
      </p:sp>
      <p:sp>
        <p:nvSpPr>
          <p:cNvPr id="27" name="Text 21"/>
          <p:cNvSpPr txBox="1"/>
          <p:nvPr/>
        </p:nvSpPr>
        <p:spPr>
          <a:xfrm>
            <a:off x="7863840" y="317296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White pill, 1.5 px Ink outline, Ink label.</a:t>
            </a:r>
            <a:endParaRPr lang="en-US" sz="1300" dirty="0"/>
          </a:p>
        </p:txBody>
      </p:sp>
      <p:sp>
        <p:nvSpPr>
          <p:cNvPr id="28" name="Shape 22"/>
          <p:cNvSpPr/>
          <p:nvPr/>
        </p:nvSpPr>
        <p:spPr>
          <a:xfrm>
            <a:off x="7589520" y="3840480"/>
            <a:ext cx="4050792" cy="1005840"/>
          </a:xfrm>
          <a:prstGeom prst="roundRect">
            <a:avLst>
              <a:gd name="adj" fmla="val 13636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29" name="Text 23"/>
          <p:cNvSpPr txBox="1"/>
          <p:nvPr/>
        </p:nvSpPr>
        <p:spPr>
          <a:xfrm>
            <a:off x="7863840" y="3968496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Chips and tags</a:t>
            </a:r>
            <a:endParaRPr lang="en-US" sz="1700" dirty="0"/>
          </a:p>
        </p:txBody>
      </p:sp>
      <p:sp>
        <p:nvSpPr>
          <p:cNvPr id="30" name="Text 24"/>
          <p:cNvSpPr txBox="1"/>
          <p:nvPr/>
        </p:nvSpPr>
        <p:spPr>
          <a:xfrm>
            <a:off x="7863840" y="431596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Tint fill, 1 px soft violet line, fully rounded.</a:t>
            </a:r>
            <a:endParaRPr lang="en-US" sz="1300" dirty="0"/>
          </a:p>
        </p:txBody>
      </p:sp>
      <p:sp>
        <p:nvSpPr>
          <p:cNvPr id="31" name="Shape 25"/>
          <p:cNvSpPr/>
          <p:nvPr/>
        </p:nvSpPr>
        <p:spPr>
          <a:xfrm>
            <a:off x="7589520" y="4983480"/>
            <a:ext cx="4050792" cy="1005840"/>
          </a:xfrm>
          <a:prstGeom prst="roundRect">
            <a:avLst>
              <a:gd name="adj" fmla="val 13636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32" name="Text 26"/>
          <p:cNvSpPr txBox="1"/>
          <p:nvPr/>
        </p:nvSpPr>
        <p:spPr>
          <a:xfrm>
            <a:off x="7863840" y="5111496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Cards</a:t>
            </a:r>
            <a:endParaRPr lang="en-US" sz="1700" dirty="0"/>
          </a:p>
        </p:txBody>
      </p:sp>
      <p:sp>
        <p:nvSpPr>
          <p:cNvPr id="33" name="Text 27"/>
          <p:cNvSpPr txBox="1"/>
          <p:nvPr/>
        </p:nvSpPr>
        <p:spPr>
          <a:xfrm>
            <a:off x="7863840" y="5458968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White, 1 px Line border, 20–28 px radius, soft shadow.</a:t>
            </a:r>
            <a:endParaRPr lang="en-US" sz="1300" dirty="0"/>
          </a:p>
        </p:txBody>
      </p:sp>
      <p:sp>
        <p:nvSpPr>
          <p:cNvPr id="34" name="Text 28"/>
          <p:cNvSpPr txBox="1"/>
          <p:nvPr/>
        </p:nvSpPr>
        <p:spPr>
          <a:xfrm>
            <a:off x="7589520" y="6126480"/>
            <a:ext cx="4050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Web motion: see slide 18.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SOCIAL MEDIA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Social media</a:t>
            </a:r>
            <a:endParaRPr lang="en-US" sz="3400" dirty="0"/>
          </a:p>
        </p:txBody>
      </p:sp>
      <p:pic>
        <p:nvPicPr>
          <p:cNvPr id="4" name="Image 0" descr="Gradient post templat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54480"/>
            <a:ext cx="2240280" cy="22402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1920240"/>
            <a:ext cx="1691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Fast sites</a:t>
            </a:r>
            <a:endParaRPr lang="en-US" sz="2800" dirty="0"/>
          </a:p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that sell.</a:t>
            </a:r>
            <a:endParaRPr lang="en-US" sz="2800" dirty="0"/>
          </a:p>
        </p:txBody>
      </p:sp>
      <p:pic>
        <p:nvPicPr>
          <p:cNvPr id="6" name="Image 1" descr="dzinezap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3383280"/>
            <a:ext cx="1371600" cy="247879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2971800" y="1554480"/>
            <a:ext cx="2240280" cy="2240280"/>
          </a:xfrm>
          <a:prstGeom prst="roundRect">
            <a:avLst>
              <a:gd name="adj" fmla="val 4898"/>
            </a:avLst>
          </a:prstGeom>
          <a:solidFill>
            <a:schemeClr val="tx1"/>
          </a:solidFill>
          <a:ln/>
        </p:spPr>
      </p:sp>
      <p:sp>
        <p:nvSpPr>
          <p:cNvPr id="8" name="Text 4"/>
          <p:cNvSpPr txBox="1"/>
          <p:nvPr/>
        </p:nvSpPr>
        <p:spPr>
          <a:xfrm>
            <a:off x="3246120" y="1920240"/>
            <a:ext cx="1691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project</a:t>
            </a:r>
            <a:endParaRPr lang="en-US" sz="2800" dirty="0"/>
          </a:p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 today</a:t>
            </a:r>
            <a:endParaRPr lang="en-US" sz="2800" dirty="0"/>
          </a:p>
        </p:txBody>
      </p:sp>
      <p:sp>
        <p:nvSpPr>
          <p:cNvPr id="9" name="Shape 5"/>
          <p:cNvSpPr/>
          <p:nvPr/>
        </p:nvSpPr>
        <p:spPr>
          <a:xfrm>
            <a:off x="4709160" y="1874520"/>
            <a:ext cx="201168" cy="201168"/>
          </a:xfrm>
          <a:prstGeom prst="rect">
            <a:avLst/>
          </a:prstGeom>
          <a:solidFill>
            <a:schemeClr val="accent4"/>
          </a:solidFill>
          <a:ln/>
        </p:spPr>
      </p:sp>
      <p:sp>
        <p:nvSpPr>
          <p:cNvPr id="10" name="Shape 6"/>
          <p:cNvSpPr/>
          <p:nvPr/>
        </p:nvSpPr>
        <p:spPr>
          <a:xfrm>
            <a:off x="4937760" y="1691640"/>
            <a:ext cx="146304" cy="146304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11" name="Shape 7"/>
          <p:cNvSpPr/>
          <p:nvPr/>
        </p:nvSpPr>
        <p:spPr>
          <a:xfrm>
            <a:off x="4800600" y="2103120"/>
            <a:ext cx="128016" cy="128016"/>
          </a:xfrm>
          <a:prstGeom prst="rect">
            <a:avLst/>
          </a:prstGeom>
          <a:solidFill>
            <a:schemeClr val="accent3"/>
          </a:solidFill>
          <a:ln/>
        </p:spPr>
      </p:sp>
      <p:pic>
        <p:nvPicPr>
          <p:cNvPr id="12" name="Image 2" descr="dzinezap log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3383280"/>
            <a:ext cx="1371600" cy="247879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548640" y="3977640"/>
            <a:ext cx="2240280" cy="2240280"/>
          </a:xfrm>
          <a:prstGeom prst="roundRect">
            <a:avLst>
              <a:gd name="adj" fmla="val 4898"/>
            </a:avLst>
          </a:prstGeom>
          <a:solidFill>
            <a:schemeClr val="bg2"/>
          </a:solidFill>
          <a:ln/>
        </p:spPr>
      </p:sp>
      <p:sp>
        <p:nvSpPr>
          <p:cNvPr id="14" name="Text 9"/>
          <p:cNvSpPr txBox="1"/>
          <p:nvPr/>
        </p:nvSpPr>
        <p:spPr>
          <a:xfrm>
            <a:off x="822960" y="4343400"/>
            <a:ext cx="1691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“Quote or</a:t>
            </a:r>
            <a:endParaRPr lang="en-US" sz="2600" dirty="0"/>
          </a:p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client win”</a:t>
            </a:r>
            <a:endParaRPr lang="en-US" sz="2600" dirty="0"/>
          </a:p>
        </p:txBody>
      </p:sp>
      <p:pic>
        <p:nvPicPr>
          <p:cNvPr id="15" name="Image 3" descr="dzinezap logo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5715000"/>
            <a:ext cx="1371600" cy="247879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2971800" y="3977640"/>
            <a:ext cx="2240280" cy="2240280"/>
          </a:xfrm>
          <a:prstGeom prst="roundRect">
            <a:avLst>
              <a:gd name="adj" fmla="val 6122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17" name="Image 4" descr="Profile pictur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680" y="4251960"/>
            <a:ext cx="914400" cy="914400"/>
          </a:xfrm>
          <a:prstGeom prst="rect">
            <a:avLst/>
          </a:prstGeom>
        </p:spPr>
      </p:pic>
      <p:pic>
        <p:nvPicPr>
          <p:cNvPr id="18" name="Image 5" descr="Profile picture dark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1960" y="4251960"/>
            <a:ext cx="914400" cy="91440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3154680" y="5394960"/>
            <a:ext cx="1874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Profile pictures: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monogram in a circle</a:t>
            </a:r>
            <a:endParaRPr lang="en-US" sz="1300" dirty="0"/>
          </a:p>
        </p:txBody>
      </p:sp>
      <p:graphicFrame>
        <p:nvGraphicFramePr>
          <p:cNvPr id="18" name="Social siz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0" y="1554480"/>
          <a:ext cx="5971032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2103120"/>
                <a:gridCol w="139903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Format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0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Size (px)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0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Ratio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02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Square post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1080 × 1080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 : 1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Portrait post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1080 × 1350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4 : 5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Story / Reel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1080 × 1920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9 : 16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LinkedIn banner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1584 × 396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4 : 1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YouTube thumbnail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1280 × 720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16 : 9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Profile picture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400 × 400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020"/>
                          </a:solidFill>
                          <a:latin typeface="Figtree" pitchFamily="34" charset="0"/>
                          <a:ea typeface="Figtree" pitchFamily="34" charset="-122"/>
                          <a:cs typeface="Figtree" pitchFamily="34" charset="-120"/>
                        </a:rPr>
                        <a:t>1 : 1</a:t>
                      </a:r>
                      <a:endParaRPr lang="en-US" sz="1300" dirty="0">
                        <a:latin typeface="Figtree" charset="0"/>
                        <a:ea typeface="Figtree" charset="0"/>
                        <a:cs typeface="Figtree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" name="Text 12"/>
          <p:cNvSpPr txBox="1"/>
          <p:nvPr/>
        </p:nvSpPr>
        <p:spPr>
          <a:xfrm>
            <a:off x="5669280" y="4434840"/>
            <a:ext cx="597103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One message per post, in Saira Medium.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Logo bottom-left, same size on every post.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Keep text 8% away from the edges.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MOTION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Motion and AI video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93592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Ease out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24028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Things arrive quickly and settle softly. No bounces.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297680" y="1554480"/>
            <a:ext cx="3593592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572000" y="1719072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0.4 – 0.8 s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4572000" y="224028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Most reveals and transitions. Hover lifts take 0.3 s.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46720" y="1554480"/>
            <a:ext cx="3593592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321040" y="1719072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Stagger 80 ms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8321040" y="224028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Cards and lists enter one after another, left to right.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246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Logo end card (2 seconds)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3749040"/>
            <a:ext cx="2670048" cy="731520"/>
          </a:xfrm>
          <a:prstGeom prst="roundRect">
            <a:avLst>
              <a:gd name="adj" fmla="val 15000"/>
            </a:avLst>
          </a:prstGeom>
          <a:solidFill>
            <a:schemeClr val="accent4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31520" y="374904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Monogram appears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455371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0 – 0.4 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291840" y="3749040"/>
            <a:ext cx="4133088" cy="73152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3474720" y="374904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“dzinezap.com” fades in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3291840" y="455371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0.4 – 1.2 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498080" y="3749040"/>
            <a:ext cx="4069080" cy="731520"/>
          </a:xfrm>
          <a:prstGeom prst="roundRect">
            <a:avLst>
              <a:gd name="adj" fmla="val 15000"/>
            </a:avLst>
          </a:prstGeom>
          <a:solidFill>
            <a:schemeClr val="accent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680960" y="3749040"/>
            <a:ext cx="3776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Hold, then cut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7498080" y="4553712"/>
            <a:ext cx="4142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1.2 – 2 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48640" y="4983480"/>
            <a:ext cx="11094415" cy="1188720"/>
          </a:xfrm>
          <a:prstGeom prst="roundRect">
            <a:avLst>
              <a:gd name="adj" fmla="val 11538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24" name="Text 22"/>
          <p:cNvSpPr txBox="1"/>
          <p:nvPr/>
        </p:nvSpPr>
        <p:spPr>
          <a:xfrm>
            <a:off x="822960" y="4983480"/>
            <a:ext cx="1054577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Video specs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1920 × 1080 (or 1080 × 1920 for Reels), 24 or 30 fps, MP4 (H.264). Keep titles inside a 5% safe margin, add captions, end on the logo card (white-ink logo on Ink).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VOICE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Voice and tone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93592" cy="3108960"/>
          </a:xfrm>
          <a:prstGeom prst="roundRect">
            <a:avLst>
              <a:gd name="adj" fmla="val 4412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7373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42316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</a:rPr>
              <a:t>WE SAY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6974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“Your site loads in under two seconds.”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2"/>
                </a:solidFill>
              </a:rPr>
              <a:t>WE AVOID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8862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“Leveraging best-in-class synergies.”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297680" y="1554480"/>
            <a:ext cx="3593592" cy="3108960"/>
          </a:xfrm>
          <a:prstGeom prst="roundRect">
            <a:avLst>
              <a:gd name="adj" fmla="val 4412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4572000" y="17373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Confident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42316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</a:rPr>
              <a:t>WE SAY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6974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“Here is what I would do and why.”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3611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2"/>
                </a:solidFill>
              </a:rPr>
              <a:t>WE AVOID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0" y="38862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“We might possibly be able to try.”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593592" cy="3108960"/>
          </a:xfrm>
          <a:prstGeom prst="roundRect">
            <a:avLst>
              <a:gd name="adj" fmla="val 4412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8321040" y="17373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Friendly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8321040" y="242316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</a:rPr>
              <a:t>WE SAY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8321040" y="26974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“Send me a quick note. I reply fast.”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8321040" y="3611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2"/>
                </a:solidFill>
              </a:rPr>
              <a:t>WE AVOID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8321040" y="38862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“Please submit a formal enquiry.”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4892040"/>
            <a:ext cx="11094415" cy="1280160"/>
          </a:xfrm>
          <a:prstGeom prst="roundRect">
            <a:avLst>
              <a:gd name="adj" fmla="val 10714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23" name="Text 21"/>
          <p:cNvSpPr txBox="1"/>
          <p:nvPr/>
        </p:nvSpPr>
        <p:spPr>
          <a:xfrm>
            <a:off x="822960" y="4892040"/>
            <a:ext cx="1054577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Writing rules 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Short sentences. Active verbs. Say what you do in plain words. Sentence case for headings. Write dzinezap in lowercase, and dzinezap.com when you mean the website.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1"/>
                </a:solidFill>
              </a:rPr>
              <a:t>APPLICATIONS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tx1"/>
                </a:solidFill>
              </a:rPr>
              <a:t>Applications</a:t>
            </a:r>
            <a:endParaRPr lang="en-US" sz="3400" dirty="0"/>
          </a:p>
        </p:txBody>
      </p:sp>
      <p:sp>
        <p:nvSpPr>
          <p:cNvPr id="4" name="Letterhead"/>
          <p:cNvSpPr/>
          <p:nvPr/>
        </p:nvSpPr>
        <p:spPr>
          <a:xfrm>
            <a:off x="548640" y="1554480"/>
            <a:ext cx="2834640" cy="40233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5" name="Image 0" descr="dzinezap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828800"/>
            <a:ext cx="1463040" cy="26440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22960" y="2743200"/>
            <a:ext cx="2286000" cy="64008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7" name="Shape 4"/>
          <p:cNvSpPr/>
          <p:nvPr/>
        </p:nvSpPr>
        <p:spPr>
          <a:xfrm>
            <a:off x="822960" y="2999232"/>
            <a:ext cx="2286000" cy="64008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8" name="Shape 5"/>
          <p:cNvSpPr/>
          <p:nvPr/>
        </p:nvSpPr>
        <p:spPr>
          <a:xfrm>
            <a:off x="822960" y="3255264"/>
            <a:ext cx="1554480" cy="64008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9" name="Shape 6"/>
          <p:cNvSpPr/>
          <p:nvPr/>
        </p:nvSpPr>
        <p:spPr>
          <a:xfrm>
            <a:off x="822960" y="3511296"/>
            <a:ext cx="2286000" cy="64008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10" name="Shape 7"/>
          <p:cNvSpPr/>
          <p:nvPr/>
        </p:nvSpPr>
        <p:spPr>
          <a:xfrm>
            <a:off x="822960" y="3767328"/>
            <a:ext cx="2286000" cy="64008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11" name="Shape 8"/>
          <p:cNvSpPr/>
          <p:nvPr/>
        </p:nvSpPr>
        <p:spPr>
          <a:xfrm>
            <a:off x="822960" y="4023360"/>
            <a:ext cx="1554480" cy="64008"/>
          </a:xfrm>
          <a:prstGeom prst="rect">
            <a:avLst/>
          </a:prstGeom>
          <a:solidFill>
            <a:schemeClr val="accent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22960" y="521208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dzinezap.com</a:t>
            </a:r>
            <a:endParaRPr lang="en-US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571500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Letterhead</a:t>
            </a:r>
            <a:endParaRPr lang="en-US" sz="1300" dirty="0"/>
          </a:p>
        </p:txBody>
      </p:sp>
      <p:sp>
        <p:nvSpPr>
          <p:cNvPr id="14" name="Business card front"/>
          <p:cNvSpPr/>
          <p:nvPr/>
        </p:nvSpPr>
        <p:spPr>
          <a:xfrm>
            <a:off x="3749040" y="1554480"/>
            <a:ext cx="3383280" cy="1920240"/>
          </a:xfrm>
          <a:prstGeom prst="roundRect">
            <a:avLst>
              <a:gd name="adj" fmla="val 4762"/>
            </a:avLst>
          </a:prstGeom>
          <a:solidFill>
            <a:schemeClr val="tx1"/>
          </a:solidFill>
          <a:ln/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15" name="Image 1" descr="dzinezap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960" y="2194560"/>
            <a:ext cx="2377440" cy="429657"/>
          </a:xfrm>
          <a:prstGeom prst="rect">
            <a:avLst/>
          </a:prstGeom>
        </p:spPr>
      </p:pic>
      <p:sp>
        <p:nvSpPr>
          <p:cNvPr id="16" name="Business card back"/>
          <p:cNvSpPr/>
          <p:nvPr/>
        </p:nvSpPr>
        <p:spPr>
          <a:xfrm>
            <a:off x="3749040" y="3657600"/>
            <a:ext cx="3383280" cy="1920240"/>
          </a:xfrm>
          <a:prstGeom prst="roundRect">
            <a:avLst>
              <a:gd name="adj" fmla="val 4762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17" name="Text 13"/>
          <p:cNvSpPr txBox="1"/>
          <p:nvPr/>
        </p:nvSpPr>
        <p:spPr>
          <a:xfrm>
            <a:off x="4023360" y="38862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Name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023360" y="4297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Designer</a:t>
            </a:r>
            <a:endParaRPr lang="en-US" sz="1200" dirty="0"/>
          </a:p>
        </p:txBody>
      </p:sp>
      <p:sp>
        <p:nvSpPr>
          <p:cNvPr id="19" name="Text 15"/>
          <p:cNvSpPr txBox="1"/>
          <p:nvPr/>
        </p:nvSpPr>
        <p:spPr>
          <a:xfrm>
            <a:off x="4023360" y="475488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dzinezap.com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hello@yourdomain.com</a:t>
            </a:r>
            <a:endParaRPr lang="en-US" sz="1200" dirty="0"/>
          </a:p>
        </p:txBody>
      </p:sp>
      <p:sp>
        <p:nvSpPr>
          <p:cNvPr id="20" name="Text 16"/>
          <p:cNvSpPr txBox="1"/>
          <p:nvPr/>
        </p:nvSpPr>
        <p:spPr>
          <a:xfrm>
            <a:off x="3749040" y="571500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Business card (edit the name and details)</a:t>
            </a:r>
            <a:endParaRPr lang="en-US" sz="1300" dirty="0"/>
          </a:p>
        </p:txBody>
      </p:sp>
      <p:sp>
        <p:nvSpPr>
          <p:cNvPr id="21" name="Shape 17"/>
          <p:cNvSpPr/>
          <p:nvPr/>
        </p:nvSpPr>
        <p:spPr>
          <a:xfrm>
            <a:off x="7498080" y="1554480"/>
            <a:ext cx="4142232" cy="2011680"/>
          </a:xfrm>
          <a:prstGeom prst="roundRect">
            <a:avLst>
              <a:gd name="adj" fmla="val 6818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pic>
        <p:nvPicPr>
          <p:cNvPr id="22" name="Image 2" descr="Signature avata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1828800"/>
            <a:ext cx="777240" cy="77724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8732520" y="18288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Name</a:t>
            </a:r>
            <a:endParaRPr lang="en-US" sz="1700" dirty="0"/>
          </a:p>
        </p:txBody>
      </p:sp>
      <p:sp>
        <p:nvSpPr>
          <p:cNvPr id="24" name="Text 19"/>
          <p:cNvSpPr txBox="1"/>
          <p:nvPr/>
        </p:nvSpPr>
        <p:spPr>
          <a:xfrm>
            <a:off x="8732520" y="21945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Designer · dzinezap.com</a:t>
            </a:r>
            <a:endParaRPr lang="en-US" sz="1200" dirty="0"/>
          </a:p>
        </p:txBody>
      </p:sp>
      <p:sp>
        <p:nvSpPr>
          <p:cNvPr id="25" name="Text 20"/>
          <p:cNvSpPr txBox="1"/>
          <p:nvPr/>
        </p:nvSpPr>
        <p:spPr>
          <a:xfrm>
            <a:off x="7772400" y="2880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Web design  ·  Social graphics  ·  AI video</a:t>
            </a:r>
            <a:endParaRPr lang="en-US" sz="1200" dirty="0"/>
          </a:p>
        </p:txBody>
      </p:sp>
      <p:sp>
        <p:nvSpPr>
          <p:cNvPr id="26" name="Text 21"/>
          <p:cNvSpPr txBox="1"/>
          <p:nvPr/>
        </p:nvSpPr>
        <p:spPr>
          <a:xfrm>
            <a:off x="7498080" y="3703320"/>
            <a:ext cx="4142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Email signature</a:t>
            </a:r>
            <a:endParaRPr lang="en-US" sz="1300" dirty="0"/>
          </a:p>
        </p:txBody>
      </p:sp>
      <p:sp>
        <p:nvSpPr>
          <p:cNvPr id="27" name="Shape 22"/>
          <p:cNvSpPr/>
          <p:nvPr/>
        </p:nvSpPr>
        <p:spPr>
          <a:xfrm>
            <a:off x="7498080" y="4114800"/>
            <a:ext cx="4142232" cy="1463040"/>
          </a:xfrm>
          <a:prstGeom prst="roundRect">
            <a:avLst>
              <a:gd name="adj" fmla="val 9375"/>
            </a:avLst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28" name="Shape 23"/>
          <p:cNvSpPr/>
          <p:nvPr/>
        </p:nvSpPr>
        <p:spPr>
          <a:xfrm>
            <a:off x="7772400" y="4343400"/>
            <a:ext cx="2377440" cy="457200"/>
          </a:xfrm>
          <a:prstGeom prst="roundRect">
            <a:avLst>
              <a:gd name="adj" fmla="val 24000"/>
            </a:avLst>
          </a:prstGeom>
          <a:solidFill>
            <a:schemeClr val="bg2"/>
          </a:solidFill>
          <a:ln/>
        </p:spPr>
      </p:sp>
      <p:pic>
        <p:nvPicPr>
          <p:cNvPr id="29" name="Image 3" descr="Favico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560" y="4453128"/>
            <a:ext cx="237744" cy="237744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8275320" y="434340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dzinezap.com</a:t>
            </a:r>
            <a:endParaRPr lang="en-US" sz="1200" dirty="0"/>
          </a:p>
        </p:txBody>
      </p:sp>
      <p:sp>
        <p:nvSpPr>
          <p:cNvPr id="31" name="Text 25"/>
          <p:cNvSpPr txBox="1"/>
          <p:nvPr/>
        </p:nvSpPr>
        <p:spPr>
          <a:xfrm>
            <a:off x="7772400" y="49834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Favicon and browser tab: use the app icon.</a:t>
            </a:r>
            <a:endParaRPr lang="en-US" sz="1300" dirty="0"/>
          </a:p>
        </p:txBody>
      </p:sp>
      <p:sp>
        <p:nvSpPr>
          <p:cNvPr id="32" name="Text 26"/>
          <p:cNvSpPr txBox="1"/>
          <p:nvPr/>
        </p:nvSpPr>
        <p:spPr>
          <a:xfrm>
            <a:off x="548640" y="6080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The name and email shown are placeholders: replace them in the text boxes.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3291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3"/>
                </a:solidFill>
              </a:rPr>
              <a:t>CONTACT</a:t>
            </a:r>
            <a:endParaRPr lang="en-US" sz="12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21792"/>
            <a:ext cx="8778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chemeClr val="bg1"/>
                </a:solidFill>
              </a:rPr>
              <a:t>Contact and assets</a:t>
            </a:r>
            <a:endParaRPr lang="en-US" sz="3400" dirty="0"/>
          </a:p>
        </p:txBody>
      </p:sp>
      <p:pic>
        <p:nvPicPr>
          <p:cNvPr id="4" name="Image 0" descr="dzinezap.com logo, whit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4206240" cy="76016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01752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Questions about using the brand, or need a file in another format?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438912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dzinezap.com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linkedin.com/in/santoshpaul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6766560" y="1645920"/>
            <a:ext cx="4873752" cy="4206240"/>
          </a:xfrm>
          <a:prstGeom prst="roundRect">
            <a:avLst>
              <a:gd name="adj" fmla="val 3261"/>
            </a:avLst>
          </a:prstGeom>
          <a:solidFill>
            <a:schemeClr val="bg1"/>
          </a:solidFill>
          <a:ln/>
          <a:effectLst>
            <a:outerShdw sx="100000" sy="100000" kx="0" ky="0" algn="bl" rotWithShape="0" blurRad="177800" dist="38100" dir="5400000">
              <a:srgbClr val="0B1020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7086600" y="187452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Asset checklist</a:t>
            </a:r>
            <a:endParaRPr lang="en-US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7086600" y="2468880"/>
            <a:ext cx="42976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Logo files: AI, EPS, SVG and PDF (vector)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Fonts: Saira and Figtree (Google Fonts, free)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Colours: HEX values on slides 9 and 10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Gradient: Violet 2 → Pink → Orange, 120°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Always supply the white-ink logo for dark backgrounds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19088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zinezap Brand">
  <a:themeElements>
    <a:clrScheme name="dzinezap Brand">
      <a:dk1>
        <a:srgbClr val="0B1020"/>
      </a:dk1>
      <a:lt1>
        <a:srgbClr val="FFFFFF"/>
      </a:lt1>
      <a:dk2>
        <a:srgbClr val="50566B"/>
      </a:dk2>
      <a:lt2>
        <a:srgbClr val="F2EFFF"/>
      </a:lt2>
      <a:accent1>
        <a:srgbClr val="5B2EE0"/>
      </a:accent1>
      <a:accent2>
        <a:srgbClr val="E0309A"/>
      </a:accent2>
      <a:accent3>
        <a:srgbClr val="FF8A1F"/>
      </a:accent3>
      <a:accent4>
        <a:srgbClr val="6A3DFF"/>
      </a:accent4>
      <a:accent5>
        <a:srgbClr val="E3E0F1"/>
      </a:accent5>
      <a:accent6>
        <a:srgbClr val="FAFAFE"/>
      </a:accent6>
      <a:hlink>
        <a:srgbClr val="5B2EE0"/>
      </a:hlink>
      <a:folHlink>
        <a:srgbClr val="6A3DFF"/>
      </a:folHlink>
    </a:clrScheme>
    <a:fontScheme name="dzinezap Brand">
      <a:majorFont>
        <a:latin typeface="Sair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Figtre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dzinezap.com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dzinezap Brand Guidelines</dc:title>
  <dc:subject>Brand guidelines</dc:subject>
  <dc:creator>dzinezap</dc:creator>
  <cp:lastModifiedBy>dzinezap</cp:lastModifiedBy>
  <cp:revision>1</cp:revision>
  <dcterms:created xsi:type="dcterms:W3CDTF">2026-10-26T04:49:02Z</dcterms:created>
  <dcterms:modified xsi:type="dcterms:W3CDTF">2026-10-26T04:49:02Z</dcterms:modified>
</cp:coreProperties>
</file>